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Instrument Sans Medium" panose="020B0604020202020204" charset="0"/>
      <p:regular r:id="rId17"/>
    </p:embeddedFont>
    <p:embeddedFont>
      <p:font typeface="Instrument Sans Semi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19T04:48:04.39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1673 130,'307'1,"354"-3,-276-33,-5-35,-325 61,0 1,0 4,0 1,86 8,-174-7,-48 3,5 1,-166 4,-103 9,-802 87,1051-92,-1422 232,1477-232,1 1,0 2,-38 18,49-17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19T04:48:06.53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19T04:48:09.696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176 372,'367'-19,"-184"7,-144 9,653-51,316-96,-888 128,163-25,-227 41,-1 2,1 3,59 6,-200-21,-309 2,195 10,-2201-21,2356 29,43-4,0 0,0 1,-1-1,1 0,0 1,0-1,-1 0,1 1,0-1,0 1,0 0,0-1,0 1,0 0,0 0,0 0,0 0,0 0,1 0,-1 0,0 0,0 0,1 0,-1 0,1 0,-1 0,1 1,0-1,-1 0,1 3,0-3,1 1,-1-1,1 1,-1-1,1 1,0-1,0 0,0 1,0-1,0 0,0 0,0 0,0 0,0 0,0 0,1 0,-1 0,0 0,1 0,-1-1,1 1,2 0,37 12,222 33,-119-24,120 26,179 29,-177-60,-175-15,29 11,-2 0,457-10,-300-5,8 2,-1221 0,912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19T04:48:11.12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19T04:48:11.53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19T04:48:14.06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1 284,'372'-10,"-114"1,2424-198,-2528 186,69-9,-167 25,100 5,-231-2,-98 11,148-7,-565 91,522-79,18-7,-1-2,0-3,-60-4,35 1,50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19T04:48:17.60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307 9629,'-5'-11,"1"0,0 0,0 0,2-1,-1 0,0-12,-6-31,-30-179,-14-176,-1-199,1-164,-21-1605,86 1789,18 127,15 106,-29 258,5 1,5 0,3 2,5 2,4 0,3 3,5 1,85-123,-40 93,5 3,131-121,-25 51,7 9,435-280,-119 140,664-294,-905 490,442-125,-598 212,2 5,0 6,2 6,0 6,1 6,-1 5,1 6,202 35,-236-19,-1 5,0 4,-3 4,-1 4,-2 5,-2 3,-1 4,-4 4,-2 4,130 118,-151-116,-2 3,-4 2,-2 3,-3 2,57 109,-55-76,-5 3,-5 1,43 167,-42-90,26 269,-27 189,-38-126,-22 0,-22-1,-23-3,-22-3,-22-4,-220 631,93-538,164-451,-166 259,199-355,-2-2,-2-2,-3-2,-1-1,-3-3,-1-1,-2-3,-2-2,-1-2,-81 39,9-18,-2-4,-168 42,-275 29,303-84,-516 4,-386-67,784-2,-392-80,618 74,-202-69,278 72,1-3,2-4,1-3,-74-52,138 82,1 0,1-1,0-1,-23-25,31 30,-1-1,1 0,0-1,1 1,-1-1,2 0,-1 0,2-1,-1 1,-1-13,1-7,1 0,1 0,2-1,7-53,2 24,21-75,-2 38,48-103,138-224,120-104,-56 140,530-565,-514 654,13 13,379-270,-249 260,-77 90,-72 71,-222 107,1 3,1 4,89-15,-112 28,0 3,0 1,0 3,1 1,86 15,51 25,-183-40,1-1,0 0,0 1,0-1,-1 1,1 0,0-1,0 1,-1 0,1 0,-1 0,1 0,-1 0,1 1,-1-1,0 0,1 1,-1-1,0 1,0-1,0 1,0-1,-1 1,2 2,-2-2,0 0,0 0,-1 0,1 0,-1 0,1 0,-1 0,0-1,1 1,-1 0,0 0,0-1,0 1,-1 0,1-1,0 1,-1-1,1 1,-1-1,1 0,-1 0,-2 2,-44 34,27-17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19T04:48:26.24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6828 1499,'-216'-194,"129"122,-449-347,382 323,-3 7,-333-137,236 138,-4 12,-3 11,-418-50,228 75,-597 21,-31 32,876-5,-381 66,427-32,96-24,11-10,43-8,0 1,0-1,1 1,-1 0,0 1,1-1,-1 1,1 1,0-1,0 1,0 0,0 1,-6 4,11-8,1 1,-1 0,1 0,-1 0,0-1,1 1,0 0,-1 0,1 0,0 0,-1 0,1 0,0 0,0-1,0 1,-1 0,1 0,0 0,1 0,-1 0,0 0,0 0,0 0,0 0,1 0,-1 0,0 0,1 0,-1-1,1 1,-1 0,1 0,0 0,-1-1,1 1,0 0,0 0,4 3,-1 0,1 0,0 0,11 5,14 6,1-1,37 11,-3-2,133 55,1041 396,-221-41,-956-400,-1 1,-2 4,56 45,-9-1,-54-44,-2 2,72 74,-118-111,-1 0,0 1,-1-1,1 1,0 0,-1 0,0 0,0 0,0 0,-1 0,1 1,-1-1,0 0,0 1,-1-1,1 1,-1 8,-1-8,-1 0,1 1,-1-1,0 0,-1 0,1 0,-1 0,0-1,0 1,0-1,-1 0,1 0,-1 0,-7 6,-24 17,-1-2,-1-2,0-1,-73 30,-39 22,116-57,-49 18,5-3,301-152,12-7,281-96,-511 221,0 0,0-1,0 0,0 0,-1-1,1 1,6-8,-10 10,-1-1,0 1,1-1,-1 0,0 0,0 1,-1-1,1 0,0 0,-1 0,1 0,-1 0,1 0,-1 0,0 0,0 0,0 0,0 0,0 0,0 0,-1 0,1 0,-1 0,1 0,-1 0,0 0,-2-3,-1-3,0 0,-1 1,0-1,-1 1,0 1,0-1,0 1,-1 0,1 0,-10-5,-12-7,-44-19,5 2,21 8,-2 3,-51-20,69 33,0 2,0 1,-1 2,-58-6,-147 13,315 16,-45-8,38 7,84 22,-135-32,-1 1,0 1,-1 1,0 1,22 14,-23-8,-16-14,0 0,0 0,0-1,0 1,0 0,0-1,0 0,0 1,1-1,-1 0,0 0,1 0,-1 0,1-1,-1 1,1-1,-1 1,1-1,-1 0,1 0,0 0,3-1,20-6,0-1,0-1,28-14,25-9,-75 31,0-1,0 0,0 0,0 0,0 0,-1 0,1-1,-1 1,0-1,1 0,-1 0,0-1,2-3,-4 6,0-1,0 1,-1-1,1 0,-1 1,1-1,-1 0,0 0,1 1,-1-1,0 0,0 0,0 0,0 1,-1-1,1 0,0 0,-1 1,1-1,-1 0,0 1,1-1,-1 1,0-1,0 1,0-1,0 1,0-1,-1 1,1 0,0 0,-1 0,1-1,-2 0,-5-3,-1-1,1 1,-1 0,0 1,-1 0,1 1,-18-5,-74-11,88 17,-1 0,-9 0,0-2,1 0,-1-2,1-1,-26-10,48 17,-1-1,1 1,0 0,-1 0,1 0,0-1,-1 1,1 0,-1 0,1-1,0 1,0 0,-1-1,1 1,0 0,0-1,-1 1,1-1,0 1,0 0,0-1,0 1,-1-1,1 1,0-1,0 1,0 0,0-1,0 1,0-1,10-11,26-6,60-17,104-23,-170 50,15-4,0 1,1 3,0 2,84-1,112-7,-38-1,-183 12,-21 3,0 0,0 0,1 0,-1 0,0 0,0 0,0 0,0 0,0 0,0 0,0 0,0 0,1 0,-1 0,0 0,0 0,0 0,0-1,0 1,0 0,0 0,0 0,0 0,0 0,0 0,0 0,0 0,0-1,0 1,0 0,0 0,0 0,0 0,0 0,0 0,0 0,0-1,0 1,0 0,0 0,0 0,0 0,0 0,0 0,0 0,0 0,0-1,0 1,0 0,0 0,0 0,0 0,0 0,-1 0,1 0,0 0,0 0,0 0,0 0,0 0,0-1,0 1,0 0,-1 0,-3-2,0 1,0-1,-1 1,1-1,-1 1,-5 0,-70-8,-1 3,-147 9,221-2,0-1,-1 1,1 1,0-1,0 1,-7 3,14-5,0 0,0 0,1 0,-1 0,0 0,0 0,0 0,0 0,1 0,-1 0,0 0,0 0,0 0,1 0,-1 0,0 0,0 0,0 0,0 0,1 0,-1 1,0-1,0 0,0 0,0 0,0 0,1 0,-1 0,0 1,0-1,0 0,0 0,0 0,0 0,0 1,0-1,0 0,1 0,-1 0,0 0,0 1,0-1,0 0,0 0,0 0,0 1,0-1,0 0,0 0,0 0,-1 0,1 1,0-1,0 0,0 0,0 0,0 0,0 1,0-1,0 0,-1 0,1 0,0 0,0 0,0 1,0-1,0 0,-1 0,1 0,18 4,77 4,148-6,-127-4,90 1,-203 1,-1 0,1 0,-1 0,1 0,-1 1,1-1,-1 1,0-1,4 3,-5 3,-13 3,11-8,0-1,0 1,0-1,0 1,0 0,0-1,0 1,0 0,0 0,0 0,0 0,0 0,1 0,-1 0,0 0,1 0,-1 0,0 3,1-4,0 1,0-1,0 1,1 0,-1-1,0 1,0-1,1 1,-1 0,0-1,1 1,-1-1,1 1,-1-1,1 0,-1 1,1-1,-1 1,1-1,-1 0,1 1,0-1,-1 0,2 1,6 1,0 0,0 0,0 0,12 0,134 0,-7-1,-143 0,0-1,0 1,1 0,-1 0,0 0,0 1,6 2,-10-3,1-1,0 0,0 1,-1-1,1 1,0-1,-1 1,1-1,0 1,-1-1,1 1,-1 0,1-1,-1 1,1 0,-1 0,0-1,1 1,-1 0,0 0,1-1,-1 1,0 0,0 0,0 0,0 0,0-1,0 1,0 0,0 0,0 0,0 0,0-1,-1 1,1 0,0 0,-1 0,1-1,0 1,-1 0,1 0,-2 0,-106 141,94-126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19T04:48:30.81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1 345,'658'-41,"-432"21,-150 14,470-50,599-51,-1019 98,328 2,-70 3,158-68,-497 64,34-1,1 3,129 7,-70 2,-109-3,-3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241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8.xml"/><Relationship Id="rId20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customXml" Target="../ink/ink5.xml"/><Relationship Id="rId5" Type="http://schemas.openxmlformats.org/officeDocument/2006/relationships/image" Target="../media/image3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19" Type="http://schemas.openxmlformats.org/officeDocument/2006/relationships/image" Target="../media/image9.png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jp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851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End-to-End Customer Churn Prediction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9623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Harnessing AI to proactively retain customers and drive business growth.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177189"/>
            <a:ext cx="7556421" cy="2613898"/>
          </a:xfrm>
          <a:prstGeom prst="roundRect">
            <a:avLst>
              <a:gd name="adj" fmla="val 7810"/>
            </a:avLst>
          </a:prstGeom>
          <a:solidFill>
            <a:srgbClr val="CEE6FD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4177189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CEE6FD"/>
          </a:solidFill>
          <a:ln/>
        </p:spPr>
      </p:sp>
      <p:sp>
        <p:nvSpPr>
          <p:cNvPr id="7" name="Text 4"/>
          <p:cNvSpPr/>
          <p:nvPr/>
        </p:nvSpPr>
        <p:spPr>
          <a:xfrm>
            <a:off x="6507004" y="4404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Team Panda_UGC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507004" y="489442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Cluster 3, Batch 7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5484138"/>
            <a:ext cx="7556421" cy="1306949"/>
          </a:xfrm>
          <a:prstGeom prst="rect">
            <a:avLst/>
          </a:prstGeom>
          <a:solidFill>
            <a:srgbClr val="CEE6FD"/>
          </a:solidFill>
          <a:ln/>
        </p:spPr>
      </p:sp>
      <p:sp>
        <p:nvSpPr>
          <p:cNvPr id="10" name="Shape 7"/>
          <p:cNvSpPr/>
          <p:nvPr/>
        </p:nvSpPr>
        <p:spPr>
          <a:xfrm>
            <a:off x="6280190" y="5484138"/>
            <a:ext cx="7556421" cy="30480"/>
          </a:xfrm>
          <a:prstGeom prst="roundRect">
            <a:avLst>
              <a:gd name="adj" fmla="val 669768"/>
            </a:avLst>
          </a:prstGeom>
          <a:solidFill>
            <a:srgbClr val="B4CCE3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710952"/>
            <a:ext cx="2923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 Dedicated Members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20137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Nitin Raj, Nishant Kumar, Nitish Kumar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491BE7F-746D-A557-51DB-368D286F9AB2}"/>
                  </a:ext>
                </a:extLst>
              </p14:cNvPr>
              <p14:cNvContentPartPr/>
              <p14:nvPr/>
            </p14:nvContentPartPr>
            <p14:xfrm>
              <a:off x="12322238" y="7893123"/>
              <a:ext cx="1356120" cy="1659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491BE7F-746D-A557-51DB-368D286F9AB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68598" y="7785123"/>
                <a:ext cx="146376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C81788C-59A4-EAA3-42AA-9E5752074AB5}"/>
                  </a:ext>
                </a:extLst>
              </p14:cNvPr>
              <p14:cNvContentPartPr/>
              <p14:nvPr/>
            </p14:nvContentPartPr>
            <p14:xfrm>
              <a:off x="13058078" y="7984203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C81788C-59A4-EAA3-42AA-9E5752074A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04438" y="787656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8EE2FEE-00B2-265E-C3B8-3A0FBAEF2A82}"/>
                  </a:ext>
                </a:extLst>
              </p14:cNvPr>
              <p14:cNvContentPartPr/>
              <p14:nvPr/>
            </p14:nvContentPartPr>
            <p14:xfrm>
              <a:off x="12838478" y="7794843"/>
              <a:ext cx="1134000" cy="1342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8EE2FEE-00B2-265E-C3B8-3A0FBAEF2A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784838" y="7686843"/>
                <a:ext cx="124164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5259289-1825-54AF-7210-0077EACC88D3}"/>
                  </a:ext>
                </a:extLst>
              </p14:cNvPr>
              <p14:cNvContentPartPr/>
              <p14:nvPr/>
            </p14:nvContentPartPr>
            <p14:xfrm>
              <a:off x="13158158" y="7928403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5259289-1825-54AF-7210-0077EACC88D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104518" y="782076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0DD4B55-E77C-38D2-F620-81AB7BBB6D73}"/>
                  </a:ext>
                </a:extLst>
              </p14:cNvPr>
              <p14:cNvContentPartPr/>
              <p14:nvPr/>
            </p14:nvContentPartPr>
            <p14:xfrm>
              <a:off x="13158158" y="7928403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0DD4B55-E77C-38D2-F620-81AB7BBB6D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104518" y="782076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96358A9-BC4B-BD57-67A5-0D9350548667}"/>
                  </a:ext>
                </a:extLst>
              </p14:cNvPr>
              <p14:cNvContentPartPr/>
              <p14:nvPr/>
            </p14:nvContentPartPr>
            <p14:xfrm>
              <a:off x="12968438" y="7837683"/>
              <a:ext cx="1404720" cy="1026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96358A9-BC4B-BD57-67A5-0D935054866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914798" y="7729683"/>
                <a:ext cx="15123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07A65CC-168A-FDE1-D578-689F9737C6F2}"/>
                  </a:ext>
                </a:extLst>
              </p14:cNvPr>
              <p14:cNvContentPartPr/>
              <p14:nvPr/>
            </p14:nvContentPartPr>
            <p14:xfrm>
              <a:off x="6937358" y="2688963"/>
              <a:ext cx="2868120" cy="34664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07A65CC-168A-FDE1-D578-689F9737C6F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83358" y="2581323"/>
                <a:ext cx="2975760" cy="36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E8F808B-583E-8952-0460-4570FA413F26}"/>
                  </a:ext>
                </a:extLst>
              </p14:cNvPr>
              <p14:cNvContentPartPr/>
              <p14:nvPr/>
            </p14:nvContentPartPr>
            <p14:xfrm>
              <a:off x="12038558" y="7456083"/>
              <a:ext cx="2458080" cy="8067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E8F808B-583E-8952-0460-4570FA413F2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984558" y="7348083"/>
                <a:ext cx="2565720" cy="10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F2AFB28-C5CA-6332-6147-16F3C010B5CB}"/>
                  </a:ext>
                </a:extLst>
              </p14:cNvPr>
              <p14:cNvContentPartPr/>
              <p14:nvPr/>
            </p14:nvContentPartPr>
            <p14:xfrm>
              <a:off x="12935318" y="7871470"/>
              <a:ext cx="1716120" cy="1245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F2AFB28-C5CA-6332-6147-16F3C010B5C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881678" y="7763470"/>
                <a:ext cx="1823760" cy="34020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4" descr="A reflective glass wall">
            <a:extLst>
              <a:ext uri="{FF2B5EF4-FFF2-40B4-BE49-F238E27FC236}">
                <a16:creationId xmlns:a16="http://schemas.microsoft.com/office/drawing/2014/main" id="{6202EDA8-8A2E-4081-F8B5-C9DA8D07767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91769" y="7760425"/>
            <a:ext cx="5938631" cy="3597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9803"/>
            <a:ext cx="79711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Strengths &amp; Future Vision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422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project showcases strong ML fundamentals, full-stack integration, and significant real-world business impact.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8707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 Advantages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3939183"/>
            <a:ext cx="6244709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Proactive customer retention strategies.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Minimises revenue loss due to churn.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Scalable and production-ready architecture.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Explainable AI outputs for informed decisions.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287077"/>
            <a:ext cx="354722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Enhancements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599521" y="3939183"/>
            <a:ext cx="6244709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SHAP-based feature explanations for deeper insights.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 authentication &amp; Admin dashboard for enterprise use.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Batch prediction capabilities for large datasets.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Seamless CRM integration for automated workflows.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850454"/>
            <a:ext cx="1657231" cy="623768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368" y="5850454"/>
            <a:ext cx="1637228" cy="623768"/>
          </a:xfrm>
          <a:prstGeom prst="rect">
            <a:avLst/>
          </a:prstGeom>
        </p:spPr>
      </p:pic>
      <p:pic>
        <p:nvPicPr>
          <p:cNvPr id="10" name="Picture 9" descr="A reflective glass wall">
            <a:extLst>
              <a:ext uri="{FF2B5EF4-FFF2-40B4-BE49-F238E27FC236}">
                <a16:creationId xmlns:a16="http://schemas.microsoft.com/office/drawing/2014/main" id="{5807120F-D523-7898-4A58-B151C86F2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1769" y="7760425"/>
            <a:ext cx="5938631" cy="3597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203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999" y="3504128"/>
            <a:ext cx="5372219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Churn Challenge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1999" y="4480917"/>
            <a:ext cx="13126402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churn is the silent killer of business growth, eroding revenue and customer loyalty. Proactive prediction is key to retention.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51999" y="5248156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What is Churn?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51999" y="5787390"/>
            <a:ext cx="6301145" cy="1004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When a customer discontinues their service or stops doing business with a company. It's a critical metric in subscription-based models.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84877" y="5248156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Why it Matters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7584877" y="5787390"/>
            <a:ext cx="6301145" cy="13391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Significant revenue loss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Higher acquisition costs than retention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Negative impact on brand reputation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Loss of valuable customer feedback</a:t>
            </a:r>
            <a:endParaRPr lang="en-US" sz="1650" dirty="0"/>
          </a:p>
        </p:txBody>
      </p:sp>
      <p:pic>
        <p:nvPicPr>
          <p:cNvPr id="9" name="Picture 8" descr="A reflective glass wall">
            <a:extLst>
              <a:ext uri="{FF2B5EF4-FFF2-40B4-BE49-F238E27FC236}">
                <a16:creationId xmlns:a16="http://schemas.microsoft.com/office/drawing/2014/main" id="{7CC21F23-5F05-9B24-B494-971A89A5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1769" y="7760425"/>
            <a:ext cx="5938631" cy="3597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8913"/>
            <a:ext cx="66704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Our AI-Powered Solution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9132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We've developed a comprehensive, end-to-end AI system to predict customer churn, providing actionable insights before it's too late.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72276"/>
            <a:ext cx="6521410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106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ML Model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596765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Predicts churn probability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972276"/>
            <a:ext cx="6521410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2014" y="4106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Backend API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42014" y="4596765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FastAPI driven insights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186482"/>
            <a:ext cx="6521410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0604" y="6320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Frontend Dashboard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20604" y="6810970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React + Tailwind CSS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5186482"/>
            <a:ext cx="6521410" cy="9072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42014" y="6320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Fully Deployed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542014" y="6810970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Seamless integration</a:t>
            </a:r>
            <a:endParaRPr lang="en-US" sz="1750" dirty="0"/>
          </a:p>
        </p:txBody>
      </p:sp>
      <p:pic>
        <p:nvPicPr>
          <p:cNvPr id="16" name="Picture 15" descr="A reflective glass wall">
            <a:extLst>
              <a:ext uri="{FF2B5EF4-FFF2-40B4-BE49-F238E27FC236}">
                <a16:creationId xmlns:a16="http://schemas.microsoft.com/office/drawing/2014/main" id="{17039C0A-3788-0351-63C5-2B71A3C506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1769" y="7760425"/>
            <a:ext cx="5938631" cy="3597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4419" y="541020"/>
            <a:ext cx="7909322" cy="566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Foundation: Telco Churn Dataset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064419" y="1396603"/>
            <a:ext cx="12501443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predictive model is built upon the rich Telco Customer Churn Dataset, providing a realistic basis for analysis.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1064419" y="3182541"/>
            <a:ext cx="2406848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Features Analysed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064419" y="3610213"/>
            <a:ext cx="4088130" cy="260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Tenure Months: Duration of customer's service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Monthly Charges: Current recurring billing amount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Charges: Cumulative charges over tenure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Contract Type: Month-to-month, one year, two year</a:t>
            </a:r>
            <a:endParaRPr lang="en-US" sz="1400" dirty="0"/>
          </a:p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Internet Service: DSL, Fibre optic, No internet service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5602129" y="1964769"/>
            <a:ext cx="2382203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 Variable: Churn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602129" y="2392442"/>
            <a:ext cx="7971234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binary indicator (Yes/No) representing whether the customer has churned. This is what our model aims to predict.</a:t>
            </a:r>
            <a:endParaRPr lang="en-US" sz="14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129" y="3076694"/>
            <a:ext cx="7971234" cy="4449008"/>
          </a:xfrm>
          <a:prstGeom prst="rect">
            <a:avLst/>
          </a:prstGeom>
        </p:spPr>
      </p:pic>
      <p:pic>
        <p:nvPicPr>
          <p:cNvPr id="9" name="Picture 8" descr="A reflective glass wall">
            <a:extLst>
              <a:ext uri="{FF2B5EF4-FFF2-40B4-BE49-F238E27FC236}">
                <a16:creationId xmlns:a16="http://schemas.microsoft.com/office/drawing/2014/main" id="{775ABDC1-AE7E-E663-9FC0-C2E296541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1769" y="7760425"/>
            <a:ext cx="5938631" cy="3597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7961" y="528995"/>
            <a:ext cx="5836801" cy="587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Machine Learning Pipeline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827961" y="1428274"/>
            <a:ext cx="12974360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robust pipeline ensures data integrity, optimal feature representation, and accurate churn probability predictions.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725" y="1878568"/>
            <a:ext cx="12558832" cy="471261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1070" y="3078955"/>
            <a:ext cx="648710" cy="6487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183111" y="5447150"/>
            <a:ext cx="1894231" cy="364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Evaluate</a:t>
            </a:r>
            <a:endParaRPr lang="en-US" sz="2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86185" y="3080172"/>
            <a:ext cx="648709" cy="6487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795859" y="5447150"/>
            <a:ext cx="1894231" cy="364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Train</a:t>
            </a:r>
            <a:endParaRPr lang="en-US" sz="22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11908" y="3080172"/>
            <a:ext cx="648709" cy="64870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21582" y="5447150"/>
            <a:ext cx="1894232" cy="364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Encode</a:t>
            </a:r>
            <a:endParaRPr lang="en-US" sz="22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37630" y="3080172"/>
            <a:ext cx="648710" cy="64870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047305" y="5447150"/>
            <a:ext cx="1894232" cy="364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Features</a:t>
            </a:r>
            <a:endParaRPr lang="en-US" sz="22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50379" y="3080172"/>
            <a:ext cx="648709" cy="648709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621131" y="5447150"/>
            <a:ext cx="1894232" cy="364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</a:t>
            </a:r>
            <a:endParaRPr lang="en-US" sz="2250" dirty="0"/>
          </a:p>
        </p:txBody>
      </p:sp>
      <p:sp>
        <p:nvSpPr>
          <p:cNvPr id="15" name="Text 7"/>
          <p:cNvSpPr/>
          <p:nvPr/>
        </p:nvSpPr>
        <p:spPr>
          <a:xfrm>
            <a:off x="827961" y="6766441"/>
            <a:ext cx="12974360" cy="825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Algorithm: </a:t>
            </a:r>
            <a:r>
              <a:rPr lang="en-US" sz="14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Random Forest Classifier</a:t>
            </a: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for robust predictions.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Performance: Achieved an impressive </a:t>
            </a:r>
            <a:r>
              <a:rPr lang="en-US" sz="14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ROC-AUC Score of 0.85</a:t>
            </a: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Refinement: </a:t>
            </a:r>
            <a:r>
              <a:rPr lang="en-US" sz="14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Threshold tuning</a:t>
            </a: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implemented to effectively handle imbalanced churn data.</a:t>
            </a:r>
            <a:endParaRPr lang="en-US" sz="1450" dirty="0"/>
          </a:p>
        </p:txBody>
      </p:sp>
      <p:pic>
        <p:nvPicPr>
          <p:cNvPr id="16" name="Picture 15" descr="A reflective glass wall">
            <a:extLst>
              <a:ext uri="{FF2B5EF4-FFF2-40B4-BE49-F238E27FC236}">
                <a16:creationId xmlns:a16="http://schemas.microsoft.com/office/drawing/2014/main" id="{2A75FB1E-4066-6EB8-ABD9-F37ACDF19C4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91769" y="7760425"/>
            <a:ext cx="5938631" cy="3597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23635" y="1187887"/>
            <a:ext cx="7553087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Backend Architecture: FastAPI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23635" y="2139434"/>
            <a:ext cx="7669530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high-performance backend, built with FastAPI, provides a lightning-fast and reliable prediction service.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23635" y="3204805"/>
            <a:ext cx="2978944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/predict POST Endpoint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223635" y="3729276"/>
            <a:ext cx="3577828" cy="2924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Receives customer data as JSON payload.</a:t>
            </a:r>
            <a:endParaRPr lang="en-US" sz="1650" dirty="0"/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Loads our trained ML pipeline (serialized using pickle).</a:t>
            </a:r>
            <a:endParaRPr lang="en-US" sz="1650" dirty="0"/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Returns two key metrics:</a:t>
            </a:r>
            <a:endParaRPr lang="en-US" sz="1650" dirty="0"/>
          </a:p>
          <a:p>
            <a:pPr marL="685800" lvl="1" indent="-342900" algn="l">
              <a:lnSpc>
                <a:spcPts val="2550"/>
              </a:lnSpc>
              <a:buSzPct val="100000"/>
              <a:buChar char="◦"/>
            </a:pPr>
            <a:r>
              <a:rPr lang="en-US" sz="165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churn_probability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The likelihood of churn.</a:t>
            </a:r>
            <a:endParaRPr lang="en-US" sz="1650" dirty="0"/>
          </a:p>
          <a:p>
            <a:pPr marL="685800" lvl="1" indent="-342900" algn="l">
              <a:lnSpc>
                <a:spcPts val="2550"/>
              </a:lnSpc>
              <a:buSzPct val="100000"/>
              <a:buChar char="◦"/>
            </a:pPr>
            <a:r>
              <a:rPr lang="en-US" sz="165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churn_label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Categorisation (Low / Medium / High Risk).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322957" y="3204805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Technical Details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0322957" y="3729276"/>
            <a:ext cx="3577828" cy="2599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CORS Enabled: Ensures seamless frontend-backend communication.</a:t>
            </a:r>
            <a:endParaRPr lang="en-US" sz="1650" dirty="0"/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Deployed on Render: Scalable and reliable cloud hosting.</a:t>
            </a:r>
            <a:endParaRPr lang="en-US" sz="1650" dirty="0"/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Cold Start Optimisation: Briefly managed for efficient initial response.</a:t>
            </a:r>
            <a:endParaRPr lang="en-US" sz="1650" dirty="0"/>
          </a:p>
        </p:txBody>
      </p:sp>
      <p:pic>
        <p:nvPicPr>
          <p:cNvPr id="9" name="Picture 8" descr="A reflective glass wall">
            <a:extLst>
              <a:ext uri="{FF2B5EF4-FFF2-40B4-BE49-F238E27FC236}">
                <a16:creationId xmlns:a16="http://schemas.microsoft.com/office/drawing/2014/main" id="{8380D11A-1215-FB4D-BDF3-06934103E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769" y="7760425"/>
            <a:ext cx="5938631" cy="359716"/>
          </a:xfrm>
          <a:prstGeom prst="rect">
            <a:avLst/>
          </a:prstGeom>
        </p:spPr>
      </p:pic>
      <p:pic>
        <p:nvPicPr>
          <p:cNvPr id="1026" name="Picture 2" descr="API &amp; Backend | MobiTab Software Solutions">
            <a:extLst>
              <a:ext uri="{FF2B5EF4-FFF2-40B4-BE49-F238E27FC236}">
                <a16:creationId xmlns:a16="http://schemas.microsoft.com/office/drawing/2014/main" id="{3EAE035E-6174-9B48-D3A8-1700F65B9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34" y="635620"/>
            <a:ext cx="5687122" cy="683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3428"/>
            <a:ext cx="92678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Frontend: Intuitive &amp; Responsive UI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758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sleek and dynamic dashboard built with React and Tailwind CSS provides users with clear, actionable insights.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93889"/>
            <a:ext cx="670560" cy="6705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47838" y="3493889"/>
            <a:ext cx="20939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Dark Futuristic Design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747838" y="4338638"/>
            <a:ext cx="209395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Engaging aesthetic with neon effects and glassmorphism.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3493889"/>
            <a:ext cx="670560" cy="6705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079325" y="3493889"/>
            <a:ext cx="209407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Interactive Elements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079325" y="4338638"/>
            <a:ext cx="209407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Glassmorphism cards and Framer Motion animations for a premium feel.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3493889"/>
            <a:ext cx="670560" cy="6705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410932" y="3493889"/>
            <a:ext cx="209407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Real-time Status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8410932" y="4338638"/>
            <a:ext cx="209407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indicators (Idle/Analyzing/Decision Ready) for transparency.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3493889"/>
            <a:ext cx="670560" cy="6705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742539" y="3493889"/>
            <a:ext cx="209407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Dynamic Visualisation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1742539" y="4338638"/>
            <a:ext cx="209407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Visual display of churn probability and risk classification (Low/Medium/High).</a:t>
            </a:r>
            <a:endParaRPr lang="en-US" sz="1750" dirty="0"/>
          </a:p>
        </p:txBody>
      </p:sp>
      <p:pic>
        <p:nvPicPr>
          <p:cNvPr id="16" name="Picture 15" descr="A reflective glass wall">
            <a:extLst>
              <a:ext uri="{FF2B5EF4-FFF2-40B4-BE49-F238E27FC236}">
                <a16:creationId xmlns:a16="http://schemas.microsoft.com/office/drawing/2014/main" id="{39C8F841-F427-209C-54A2-978E9CFB3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1769" y="7760425"/>
            <a:ext cx="5938631" cy="3597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01535" y="472321"/>
            <a:ext cx="5736669" cy="49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System Architecture Overview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1801535" y="1196935"/>
            <a:ext cx="11027212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robust, scalable architecture ensures smooth data flow from user interaction to predictive insights.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144" y="1541383"/>
            <a:ext cx="8519993" cy="58714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68538" y="5194808"/>
            <a:ext cx="2328280" cy="310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Frontend (Vercel)</a:t>
            </a:r>
            <a:endParaRPr lang="en-US" sz="19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2877" y="3699077"/>
            <a:ext cx="551358" cy="5513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2565" y="2419065"/>
            <a:ext cx="2403920" cy="620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Backend API (Render)</a:t>
            </a:r>
            <a:endParaRPr lang="en-US" sz="19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5685" y="4035233"/>
            <a:ext cx="551358" cy="55135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866320" y="5916914"/>
            <a:ext cx="2328280" cy="620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ML Model Processing</a:t>
            </a:r>
            <a:endParaRPr lang="en-US" sz="19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48665" y="4371389"/>
            <a:ext cx="551358" cy="5513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933051" y="3068117"/>
            <a:ext cx="2328280" cy="620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Response &amp; Visualization</a:t>
            </a:r>
            <a:endParaRPr lang="en-US" sz="19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03639" y="4732356"/>
            <a:ext cx="551358" cy="55135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801535" y="7539395"/>
            <a:ext cx="11027212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setup provides a highly available and responsive system for real-time churn prediction.</a:t>
            </a:r>
            <a:endParaRPr lang="en-US" sz="1250" dirty="0"/>
          </a:p>
        </p:txBody>
      </p:sp>
      <p:pic>
        <p:nvPicPr>
          <p:cNvPr id="14" name="Picture 13" descr="A reflective glass wall">
            <a:extLst>
              <a:ext uri="{FF2B5EF4-FFF2-40B4-BE49-F238E27FC236}">
                <a16:creationId xmlns:a16="http://schemas.microsoft.com/office/drawing/2014/main" id="{8FD52DD8-7ABD-D6C5-8608-5A51CF20B3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91769" y="7760425"/>
            <a:ext cx="5938631" cy="3597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37228" y="487799"/>
            <a:ext cx="6277451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Prediction in Action: Live Output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1637228" y="1181219"/>
            <a:ext cx="11355824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Experience the system's predictive power with real-time churn analysis and actionable recommendations.</a:t>
            </a:r>
            <a:endParaRPr lang="en-US" sz="1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228" y="2681764"/>
            <a:ext cx="6005393" cy="320980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37228" y="6025872"/>
            <a:ext cx="207502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Input Form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637228" y="6402348"/>
            <a:ext cx="7240667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Intuitive form for entering customer data to generate a churn prediction.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9286994" y="1661874"/>
            <a:ext cx="205716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Prediction Output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994" y="2053352"/>
            <a:ext cx="3713559" cy="476547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286994" y="6953131"/>
            <a:ext cx="3713559" cy="681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 a 36% churn probability, the system classifies it as 'Low Risk' and provides proactive steps to retain the customer.</a:t>
            </a:r>
            <a:endParaRPr lang="en-US" sz="1250" dirty="0"/>
          </a:p>
        </p:txBody>
      </p:sp>
      <p:pic>
        <p:nvPicPr>
          <p:cNvPr id="11" name="Picture 10" descr="A reflective glass wall">
            <a:extLst>
              <a:ext uri="{FF2B5EF4-FFF2-40B4-BE49-F238E27FC236}">
                <a16:creationId xmlns:a16="http://schemas.microsoft.com/office/drawing/2014/main" id="{E45B3ACA-A095-FF81-2EA4-D59F639E9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769" y="7760425"/>
            <a:ext cx="5938631" cy="3597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685</Words>
  <Application>Microsoft Office PowerPoint</Application>
  <PresentationFormat>Custom</PresentationFormat>
  <Paragraphs>102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Instrument Sans Semi Bold</vt:lpstr>
      <vt:lpstr>Instrument Sans Medium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Nishant Singh</cp:lastModifiedBy>
  <cp:revision>2</cp:revision>
  <dcterms:created xsi:type="dcterms:W3CDTF">2026-02-09T07:08:59Z</dcterms:created>
  <dcterms:modified xsi:type="dcterms:W3CDTF">2026-02-19T05:06:54Z</dcterms:modified>
</cp:coreProperties>
</file>